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8" r:id="rId5"/>
    <p:sldId id="269" r:id="rId6"/>
    <p:sldId id="261" r:id="rId7"/>
    <p:sldId id="263" r:id="rId8"/>
    <p:sldId id="27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99"/>
    <a:srgbClr val="FF0000"/>
    <a:srgbClr val="CC0000"/>
    <a:srgbClr val="006699"/>
    <a:srgbClr val="FFFF00"/>
    <a:srgbClr val="A50021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91314-607E-4AB5-843A-BDA5D87506D7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D8AA1-CC03-4058-96CE-009B59F8E1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7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B80B9-9A03-447E-A991-AFA42415EA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707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A388A4-FC54-44A9-96C0-D79EBA4D9F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803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3F485-F926-477B-8370-E9DD0545A8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684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490A6-9052-4DC2-B1F6-587B21B06D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405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3C4F5-FC41-4296-AA60-032B11CB12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834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D75A8-38F7-466F-8AE6-49449992F2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549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635F8-DE91-4D55-ABD4-7471EA7C00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883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6C1D2-D0D4-4934-8907-9AEC719817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859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5E36C-C67F-45C9-82A5-E5C69906FD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209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5A045-DE07-415F-BD33-3872CD699D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862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2E998-7A85-4AFE-B577-508FE706C5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684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7D3C58-841B-4705-AE7A-888B9DB7D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924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z_support@merlion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1259632" y="4077072"/>
            <a:ext cx="6752806" cy="50405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КАК САМОСТОЯТЕЛЬНО ОТПРАВИТЬ СВОЙ ЗАКАЗ НА ОТГРУЗКУ</a:t>
            </a:r>
            <a:endParaRPr lang="ru-RU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3645024"/>
            <a:ext cx="698477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115616" y="4581128"/>
            <a:ext cx="698477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рабочий\merlion\RGB_logo_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924374"/>
            <a:ext cx="2016224" cy="192856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680412"/>
            <a:ext cx="9143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Arial" panose="020B0604020202020204" pitchFamily="34" charset="0"/>
              </a:rPr>
              <a:t>www.merlion.com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369786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ПОДПИСАНИЕ ЗАКАЗА НА ОТГРУЗКУ</a:t>
            </a:r>
            <a:endParaRPr lang="ru-RU" sz="2800" b="1" kern="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/>
          </p:cNvSpPr>
          <p:nvPr/>
        </p:nvSpPr>
        <p:spPr bwMode="auto">
          <a:xfrm>
            <a:off x="611560" y="260177"/>
            <a:ext cx="6659562" cy="57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Подписание заказа на отгрузку</a:t>
            </a:r>
            <a:endParaRPr lang="ru-RU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446998"/>
            <a:ext cx="79212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Calibri" pitchFamily="34" charset="0"/>
                <a:cs typeface="Calibri" pitchFamily="34" charset="0"/>
              </a:rPr>
              <a:t>Мы рады представить новую возможность в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Merlion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B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ru-RU" sz="1600" dirty="0" smtClean="0">
                <a:latin typeface="Calibri" pitchFamily="34" charset="0"/>
                <a:cs typeface="Calibri" pitchFamily="34" charset="0"/>
              </a:rPr>
              <a:t>, которая призвана еще больше упростить вашу работу с заказами. 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Calibri" pitchFamily="34" charset="0"/>
                <a:cs typeface="Calibri" pitchFamily="34" charset="0"/>
              </a:rPr>
              <a:t>Теперь партнер может самостоятельно инициировать  отгрузку заказа: подписью заказа на отгрузку. При соблюдении всех «условий»* вмешательство вашего менеджера по продажам и вашего финансового менеджера не требуется.  Еще меньше согласований, переписки, звонков!</a:t>
            </a:r>
          </a:p>
          <a:p>
            <a:pPr marL="0" indent="0" algn="just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* - все общие и финансовые условия, соблюдение которых требуется для осуществления отгрузки</a:t>
            </a:r>
          </a:p>
          <a:p>
            <a:pPr marL="0" indent="0" algn="just">
              <a:buNone/>
            </a:pPr>
            <a:endParaRPr lang="ru-RU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F:\Фирменный стиль\mer_wave_icon 5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3"/>
            <a:ext cx="323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Фирменный стиль\merlion_logo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6453188"/>
            <a:ext cx="7667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592138" y="6308725"/>
            <a:ext cx="7940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 txBox="1">
            <a:spLocks/>
          </p:cNvSpPr>
          <p:nvPr/>
        </p:nvSpPr>
        <p:spPr>
          <a:xfrm>
            <a:off x="6508750" y="6319838"/>
            <a:ext cx="2133600" cy="552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BDFB599-5AB9-4738-BAF1-3808354B239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870" y="836712"/>
            <a:ext cx="2196260" cy="1928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980728"/>
            <a:ext cx="28479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/>
          </p:cNvSpPr>
          <p:nvPr/>
        </p:nvSpPr>
        <p:spPr bwMode="auto">
          <a:xfrm>
            <a:off x="611560" y="260177"/>
            <a:ext cx="6624736" cy="57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Подписание заказа на отгрузку</a:t>
            </a:r>
            <a:endParaRPr lang="ru-RU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14908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КАК ЭТО РАБОТАЕТ?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/>
          </p:cNvSpPr>
          <p:nvPr/>
        </p:nvSpPr>
        <p:spPr bwMode="auto">
          <a:xfrm>
            <a:off x="576734" y="260177"/>
            <a:ext cx="6659562" cy="57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Подписание заказа на отгрузку</a:t>
            </a:r>
          </a:p>
        </p:txBody>
      </p:sp>
      <p:sp>
        <p:nvSpPr>
          <p:cNvPr id="16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7920880" cy="7200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Calibri" pitchFamily="34" charset="0"/>
                <a:cs typeface="Calibri" pitchFamily="34" charset="0"/>
              </a:rPr>
              <a:t>Свяжитесь с вашим менеджером, чтобы удостовериться, что возможность  подписания заказов на отгрузку у вас есть.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488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484784"/>
            <a:ext cx="79932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alibri" pitchFamily="34" charset="0"/>
                <a:cs typeface="Calibri" pitchFamily="34" charset="0"/>
              </a:rPr>
              <a:t>Далее убедитесь, что для заказов с методом отгрузки «</a:t>
            </a:r>
            <a:r>
              <a:rPr lang="ru-RU" sz="1400" dirty="0" err="1" smtClean="0">
                <a:latin typeface="Calibri" pitchFamily="34" charset="0"/>
                <a:cs typeface="Calibri" pitchFamily="34" charset="0"/>
              </a:rPr>
              <a:t>Самовывоз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» в заголовке выбраны «Контрагент» и «Представитель» - из соответствующих выпадающих списков, а для заказов с методом отгрузки «Доставка» - «Конечный адрес и  контакт», «Контрагент» и «Представитель».</a:t>
            </a:r>
            <a:endParaRPr lang="ru-RU" sz="1400" dirty="0"/>
          </a:p>
        </p:txBody>
      </p:sp>
      <p:pic>
        <p:nvPicPr>
          <p:cNvPr id="10" name="Picture 2" descr="F:\Фирменный стиль\mer_wave_icon 5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3"/>
            <a:ext cx="323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F:\Фирменный стиль\merlion_logo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6453188"/>
            <a:ext cx="7667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92138" y="6308725"/>
            <a:ext cx="7940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1"/>
          <p:cNvSpPr txBox="1">
            <a:spLocks/>
          </p:cNvSpPr>
          <p:nvPr/>
        </p:nvSpPr>
        <p:spPr>
          <a:xfrm>
            <a:off x="6508750" y="6319838"/>
            <a:ext cx="2133600" cy="552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BDFB599-5AB9-4738-BAF1-3808354B239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276872"/>
            <a:ext cx="5112568" cy="2190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933056"/>
            <a:ext cx="5210799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/>
          </p:cNvSpPr>
          <p:nvPr/>
        </p:nvSpPr>
        <p:spPr bwMode="auto">
          <a:xfrm>
            <a:off x="576734" y="260177"/>
            <a:ext cx="6659562" cy="57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Подписание заказа на отгрузку</a:t>
            </a:r>
          </a:p>
        </p:txBody>
      </p:sp>
      <p:sp>
        <p:nvSpPr>
          <p:cNvPr id="16" name="Содержимое 2"/>
          <p:cNvSpPr>
            <a:spLocks noGrp="1"/>
          </p:cNvSpPr>
          <p:nvPr>
            <p:ph idx="1"/>
          </p:nvPr>
        </p:nvSpPr>
        <p:spPr>
          <a:xfrm>
            <a:off x="592137" y="711562"/>
            <a:ext cx="7940675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Calibri" pitchFamily="34" charset="0"/>
                <a:cs typeface="Calibri" pitchFamily="34" charset="0"/>
              </a:rPr>
              <a:t>Войдите из списка заказов в форму редактирования созданного заказа. Если сумма заказа превышает минимальную, в форме редактирования у Вас появится кнопка «Подписать на отгрузку». </a:t>
            </a:r>
          </a:p>
        </p:txBody>
      </p:sp>
      <p:pic>
        <p:nvPicPr>
          <p:cNvPr id="5" name="Picture 2" descr="F:\Фирменный стиль\mer_wave_icon 5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3"/>
            <a:ext cx="323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F:\Фирменный стиль\merlion_logo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6453188"/>
            <a:ext cx="7667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592138" y="6308725"/>
            <a:ext cx="7940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1"/>
          <p:cNvSpPr txBox="1">
            <a:spLocks/>
          </p:cNvSpPr>
          <p:nvPr/>
        </p:nvSpPr>
        <p:spPr>
          <a:xfrm>
            <a:off x="6508750" y="6319838"/>
            <a:ext cx="2133600" cy="552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BDFB599-5AB9-4738-BAF1-3808354B239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7" y="1844824"/>
            <a:ext cx="7793607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/>
          </p:cNvSpPr>
          <p:nvPr/>
        </p:nvSpPr>
        <p:spPr bwMode="auto">
          <a:xfrm>
            <a:off x="576734" y="260177"/>
            <a:ext cx="6659562" cy="57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Подписание заказа на отгрузку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592138" y="706631"/>
            <a:ext cx="7940675" cy="10801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Calibri" pitchFamily="34" charset="0"/>
                <a:cs typeface="Calibri" pitchFamily="34" charset="0"/>
              </a:rPr>
              <a:t>В случае успешности операции статус заказа сменится на «Комплектуется»: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611560" y="1916832"/>
            <a:ext cx="7940675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В случае, если не соблюдены какие-то финансовые условия,  статус заказа изменится 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на «Утвержден»: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611560" y="3501008"/>
            <a:ext cx="7940675" cy="129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latin typeface="Calibri" pitchFamily="34" charset="0"/>
                <a:cs typeface="Calibri" pitchFamily="34" charset="0"/>
              </a:rPr>
              <a:t>В этом случае вы можете обратиться к своему менеджеру и с ним выяснить какие условия не были соблюдены. Также просим обратиться к своему менеджеру, если статус заказа никак не изменился, или изменился на «</a:t>
            </a:r>
            <a:r>
              <a:rPr lang="ru-RU" sz="1600" kern="0" dirty="0">
                <a:latin typeface="Calibri" pitchFamily="34" charset="0"/>
                <a:cs typeface="Calibri" pitchFamily="34" charset="0"/>
              </a:rPr>
              <a:t>У</a:t>
            </a:r>
            <a:r>
              <a:rPr lang="ru-RU" sz="1600" kern="0" dirty="0" smtClean="0">
                <a:latin typeface="Calibri" pitchFamily="34" charset="0"/>
                <a:cs typeface="Calibri" pitchFamily="34" charset="0"/>
              </a:rPr>
              <a:t>твержден».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2" descr="F:\Фирменный стиль\mer_wave_icon 5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3"/>
            <a:ext cx="323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F:\Фирменный стиль\merlion_logo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6453188"/>
            <a:ext cx="7667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92138" y="6308725"/>
            <a:ext cx="7940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1"/>
          <p:cNvSpPr txBox="1">
            <a:spLocks/>
          </p:cNvSpPr>
          <p:nvPr/>
        </p:nvSpPr>
        <p:spPr>
          <a:xfrm>
            <a:off x="6508750" y="6319838"/>
            <a:ext cx="2133600" cy="552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BDFB599-5AB9-4738-BAF1-3808354B239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6497" y="2636912"/>
            <a:ext cx="103719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1124744"/>
            <a:ext cx="1318298" cy="52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/>
          </p:cNvSpPr>
          <p:nvPr/>
        </p:nvSpPr>
        <p:spPr bwMode="auto">
          <a:xfrm>
            <a:off x="576734" y="260648"/>
            <a:ext cx="6659562" cy="57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Спасибо за внимание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2195736" y="4149080"/>
            <a:ext cx="4931370" cy="1252735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dirty="0" smtClean="0">
                <a:cs typeface="Calibri" pitchFamily="34" charset="0"/>
              </a:rPr>
              <a:t>Все вопросы и предложения по доработке данной системы можно адресовать: </a:t>
            </a:r>
            <a:r>
              <a:rPr lang="en-US" sz="1600" u="sng" dirty="0" err="1" smtClean="0">
                <a:hlinkClick r:id="rId2"/>
              </a:rPr>
              <a:t>iz</a:t>
            </a:r>
            <a:r>
              <a:rPr lang="ru-RU" sz="1600" u="sng" dirty="0">
                <a:hlinkClick r:id="rId2"/>
              </a:rPr>
              <a:t>_</a:t>
            </a:r>
            <a:r>
              <a:rPr lang="en-US" sz="1600" u="sng" dirty="0">
                <a:hlinkClick r:id="rId2"/>
              </a:rPr>
              <a:t>support</a:t>
            </a:r>
            <a:r>
              <a:rPr lang="ru-RU" sz="1600" u="sng" dirty="0">
                <a:hlinkClick r:id="rId2"/>
              </a:rPr>
              <a:t>@</a:t>
            </a:r>
            <a:r>
              <a:rPr lang="en-US" sz="1600" u="sng" dirty="0" err="1">
                <a:hlinkClick r:id="rId2"/>
              </a:rPr>
              <a:t>merlion</a:t>
            </a:r>
            <a:r>
              <a:rPr lang="ru-RU" sz="1600" u="sng" dirty="0">
                <a:hlinkClick r:id="rId2"/>
              </a:rPr>
              <a:t>.</a:t>
            </a:r>
            <a:r>
              <a:rPr lang="en-US" sz="1600" u="sng" dirty="0" err="1" smtClean="0">
                <a:hlinkClick r:id="rId2"/>
              </a:rPr>
              <a:t>ru</a:t>
            </a:r>
            <a:endParaRPr lang="en-US" sz="1600" dirty="0" smtClean="0">
              <a:cs typeface="Calibri" pitchFamily="34" charset="0"/>
            </a:endParaRPr>
          </a:p>
          <a:p>
            <a:pPr marL="0" indent="0">
              <a:buNone/>
            </a:pPr>
            <a:endParaRPr lang="ru-RU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F:\Фирменный стиль\mer_wave_icon 5-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3"/>
            <a:ext cx="323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Фирменный стиль\merlion_logo-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138" y="6453188"/>
            <a:ext cx="7667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92138" y="6308725"/>
            <a:ext cx="7940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1"/>
          <p:cNvSpPr txBox="1">
            <a:spLocks/>
          </p:cNvSpPr>
          <p:nvPr/>
        </p:nvSpPr>
        <p:spPr>
          <a:xfrm>
            <a:off x="6508750" y="6319838"/>
            <a:ext cx="2133600" cy="552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BDFB599-5AB9-4738-BAF1-3808354B239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151" y="1124744"/>
            <a:ext cx="2353698" cy="155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рабочий\merlion\RGB_logo_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924374"/>
            <a:ext cx="2016224" cy="19285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680412"/>
            <a:ext cx="9143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Arial" panose="020B0604020202020204" pitchFamily="34" charset="0"/>
              </a:rPr>
              <a:t>www.merlion.com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34594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cs typeface="Arial" panose="020B0604020202020204" pitchFamily="34" charset="0"/>
              </a:rPr>
              <a:t>СПАСИБО ЗА ВНИМАНИЕ!</a:t>
            </a:r>
            <a:endParaRPr lang="ru-RU" sz="2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4176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7366</TotalTime>
  <Words>305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КАК САМОСТОЯТЕЛЬНО ОТПРАВИТЬ СВОЙ ЗАКАЗ НА ОТГРУЗКУ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Merlion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Tanicheva</dc:creator>
  <cp:lastModifiedBy>Irina.P</cp:lastModifiedBy>
  <cp:revision>146</cp:revision>
  <dcterms:created xsi:type="dcterms:W3CDTF">2013-02-25T10:31:27Z</dcterms:created>
  <dcterms:modified xsi:type="dcterms:W3CDTF">2015-09-09T11:22:26Z</dcterms:modified>
</cp:coreProperties>
</file>